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%20computer\NCD\dr%20sheelani%20ncd%20presantation\2018%201%20&#3520;&#3505;%20&#3512;&#3545;&#3524;&#3545;&#3514;&#3540;&#3512;&#3530;%20&#3482;&#3512;&#3538;&#3495;&#3540;&#3520;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%20computer\NCD\dr%20sheelani%20ncd%20presantation\2018%201%20&#3520;&#3505;%20&#3512;&#3545;&#3524;&#3545;&#3514;&#3540;&#3512;&#3530;%20&#3482;&#3512;&#3538;&#3495;&#3540;&#3520;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%20computer\NCD\dr%20sheelani%20ncd%20presantation\2018%201%20&#3520;&#3505;%20&#3512;&#3545;&#3524;&#3545;&#3514;&#3540;&#3512;&#3530;%20&#3482;&#3512;&#3538;&#3495;&#3540;&#3520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9867360329958775E-2"/>
          <c:y val="2.2294216235018809E-2"/>
          <c:w val="0.79797490157480322"/>
          <c:h val="0.83302374853745687"/>
        </c:manualLayout>
      </c:layout>
      <c:lineChart>
        <c:grouping val="standard"/>
        <c:ser>
          <c:idx val="0"/>
          <c:order val="0"/>
          <c:tx>
            <c:strRef>
              <c:f>Sheet1!$A$3</c:f>
              <c:strCache>
                <c:ptCount val="1"/>
                <c:pt idx="0">
                  <c:v>Transport injuries</c:v>
                </c:pt>
              </c:strCache>
            </c:strRef>
          </c:tx>
          <c:marker>
            <c:symbol val="none"/>
          </c:marker>
          <c:cat>
            <c:strRef>
              <c:f>Sheet1!$B$2:$Q$2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Sheet1!$B$3:$Q$3</c:f>
              <c:numCache>
                <c:formatCode>0.0</c:formatCode>
                <c:ptCount val="16"/>
                <c:pt idx="0">
                  <c:v>0.43891733723482101</c:v>
                </c:pt>
                <c:pt idx="1">
                  <c:v>2.1214337966349679</c:v>
                </c:pt>
                <c:pt idx="2">
                  <c:v>4.1331382589612273</c:v>
                </c:pt>
                <c:pt idx="3">
                  <c:v>4.3891733723482078</c:v>
                </c:pt>
                <c:pt idx="4">
                  <c:v>13.862472567666428</c:v>
                </c:pt>
                <c:pt idx="5">
                  <c:v>14.886613021214337</c:v>
                </c:pt>
                <c:pt idx="6">
                  <c:v>11.155815654718365</c:v>
                </c:pt>
                <c:pt idx="7">
                  <c:v>8.4857351865398698</c:v>
                </c:pt>
                <c:pt idx="8">
                  <c:v>8.8514996342355552</c:v>
                </c:pt>
                <c:pt idx="9">
                  <c:v>6.9129480614484278</c:v>
                </c:pt>
                <c:pt idx="10">
                  <c:v>5.9619604974396507</c:v>
                </c:pt>
                <c:pt idx="11">
                  <c:v>4.6817849305047545</c:v>
                </c:pt>
                <c:pt idx="12">
                  <c:v>4.7549378200438897</c:v>
                </c:pt>
                <c:pt idx="13">
                  <c:v>3.5479151426481352</c:v>
                </c:pt>
                <c:pt idx="14">
                  <c:v>2.5603511338697871</c:v>
                </c:pt>
                <c:pt idx="15">
                  <c:v>3.2553035844915876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Fall</c:v>
                </c:pt>
              </c:strCache>
            </c:strRef>
          </c:tx>
          <c:marker>
            <c:symbol val="none"/>
          </c:marker>
          <c:cat>
            <c:strRef>
              <c:f>Sheet1!$B$2:$Q$2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Sheet1!$B$4:$Q$4</c:f>
              <c:numCache>
                <c:formatCode>0.0</c:formatCode>
                <c:ptCount val="16"/>
                <c:pt idx="0">
                  <c:v>1.4232673267326734</c:v>
                </c:pt>
                <c:pt idx="1">
                  <c:v>14.016089108910892</c:v>
                </c:pt>
                <c:pt idx="2">
                  <c:v>9.653465346534654</c:v>
                </c:pt>
                <c:pt idx="3">
                  <c:v>8.4467821782178216</c:v>
                </c:pt>
                <c:pt idx="4">
                  <c:v>7.8898514851485171</c:v>
                </c:pt>
                <c:pt idx="5">
                  <c:v>6.6522277227722784</c:v>
                </c:pt>
                <c:pt idx="6">
                  <c:v>5.6002475247524774</c:v>
                </c:pt>
                <c:pt idx="7">
                  <c:v>5.3217821782178216</c:v>
                </c:pt>
                <c:pt idx="8">
                  <c:v>5.7549504950495054</c:v>
                </c:pt>
                <c:pt idx="9">
                  <c:v>4.919554455445545</c:v>
                </c:pt>
                <c:pt idx="10">
                  <c:v>5.1361386138613874</c:v>
                </c:pt>
                <c:pt idx="11">
                  <c:v>4.5482673267326748</c:v>
                </c:pt>
                <c:pt idx="12">
                  <c:v>4.1460396039603964</c:v>
                </c:pt>
                <c:pt idx="13">
                  <c:v>4.0222772277227703</c:v>
                </c:pt>
                <c:pt idx="14">
                  <c:v>3.5272277227722788</c:v>
                </c:pt>
                <c:pt idx="15">
                  <c:v>8.9418316831683171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Stuck/hit by object  </c:v>
                </c:pt>
              </c:strCache>
            </c:strRef>
          </c:tx>
          <c:marker>
            <c:symbol val="none"/>
          </c:marker>
          <c:cat>
            <c:strRef>
              <c:f>Sheet1!$B$2:$Q$2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Sheet1!$B$5:$Q$5</c:f>
              <c:numCache>
                <c:formatCode>0.0</c:formatCode>
                <c:ptCount val="16"/>
                <c:pt idx="0">
                  <c:v>0.47430830039525718</c:v>
                </c:pt>
                <c:pt idx="1">
                  <c:v>7.5098814229249014</c:v>
                </c:pt>
                <c:pt idx="2">
                  <c:v>6.8774703557312264</c:v>
                </c:pt>
                <c:pt idx="3">
                  <c:v>6.4426877470355715</c:v>
                </c:pt>
                <c:pt idx="4">
                  <c:v>8.8932806324110665</c:v>
                </c:pt>
                <c:pt idx="5">
                  <c:v>9.3675889328063278</c:v>
                </c:pt>
                <c:pt idx="6">
                  <c:v>8.2213438735177835</c:v>
                </c:pt>
                <c:pt idx="7">
                  <c:v>8.537549407114625</c:v>
                </c:pt>
                <c:pt idx="8">
                  <c:v>9.0118577075098809</c:v>
                </c:pt>
                <c:pt idx="9">
                  <c:v>7.6679841897233176</c:v>
                </c:pt>
                <c:pt idx="10">
                  <c:v>7.2727272727272725</c:v>
                </c:pt>
                <c:pt idx="11">
                  <c:v>6.6007905138339895</c:v>
                </c:pt>
                <c:pt idx="12">
                  <c:v>4.8221343873517757</c:v>
                </c:pt>
                <c:pt idx="13">
                  <c:v>3.0039525691699605</c:v>
                </c:pt>
                <c:pt idx="14">
                  <c:v>2.608695652173914</c:v>
                </c:pt>
                <c:pt idx="15">
                  <c:v>2.6877470355731226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Stuck/hit by person  </c:v>
                </c:pt>
              </c:strCache>
            </c:strRef>
          </c:tx>
          <c:marker>
            <c:symbol val="none"/>
          </c:marker>
          <c:cat>
            <c:strRef>
              <c:f>Sheet1!$B$2:$Q$2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Sheet1!$B$6:$Q$6</c:f>
              <c:numCache>
                <c:formatCode>0.0</c:formatCode>
                <c:ptCount val="16"/>
                <c:pt idx="0">
                  <c:v>0</c:v>
                </c:pt>
                <c:pt idx="1">
                  <c:v>0.79652425778421432</c:v>
                </c:pt>
                <c:pt idx="2">
                  <c:v>2.0999275887038382</c:v>
                </c:pt>
                <c:pt idx="3">
                  <c:v>5.5032585083272973</c:v>
                </c:pt>
                <c:pt idx="4">
                  <c:v>10.209992758870385</c:v>
                </c:pt>
                <c:pt idx="5">
                  <c:v>12.237509051412019</c:v>
                </c:pt>
                <c:pt idx="6">
                  <c:v>9.9203475742215783</c:v>
                </c:pt>
                <c:pt idx="7">
                  <c:v>12.527154236060825</c:v>
                </c:pt>
                <c:pt idx="8">
                  <c:v>11.585807385952211</c:v>
                </c:pt>
                <c:pt idx="9">
                  <c:v>8.834178131788553</c:v>
                </c:pt>
                <c:pt idx="10">
                  <c:v>7.4583635047067371</c:v>
                </c:pt>
                <c:pt idx="11">
                  <c:v>7.0963070238957284</c:v>
                </c:pt>
                <c:pt idx="12">
                  <c:v>5.5756698044895021</c:v>
                </c:pt>
                <c:pt idx="13">
                  <c:v>2.3171614771904414</c:v>
                </c:pt>
                <c:pt idx="14">
                  <c:v>1.7378711078928308</c:v>
                </c:pt>
                <c:pt idx="15">
                  <c:v>2.0999275887038382</c:v>
                </c:pt>
              </c:numCache>
            </c:numRef>
          </c:val>
        </c:ser>
        <c:marker val="1"/>
        <c:axId val="63170048"/>
        <c:axId val="63171968"/>
      </c:lineChart>
      <c:catAx>
        <c:axId val="6317004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 b="1"/>
            </a:pPr>
            <a:endParaRPr lang="en-US"/>
          </a:p>
        </c:txPr>
        <c:crossAx val="63171968"/>
        <c:crosses val="autoZero"/>
        <c:auto val="1"/>
        <c:lblAlgn val="ctr"/>
        <c:lblOffset val="100"/>
      </c:catAx>
      <c:valAx>
        <c:axId val="6317196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63170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60863095238096"/>
          <c:y val="0.10810074945451102"/>
          <c:w val="0.13498511904761903"/>
          <c:h val="0.77175030831989422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856647266917722E-2"/>
          <c:y val="2.2294216235018809E-2"/>
          <c:w val="0.79502042679447704"/>
          <c:h val="0.8207171995066882"/>
        </c:manualLayout>
      </c:layout>
      <c:lineChart>
        <c:grouping val="standard"/>
        <c:ser>
          <c:idx val="0"/>
          <c:order val="0"/>
          <c:tx>
            <c:strRef>
              <c:f>Sheet2!$A$4</c:f>
              <c:strCache>
                <c:ptCount val="1"/>
                <c:pt idx="0">
                  <c:v>Stab or cut  </c:v>
                </c:pt>
              </c:strCache>
            </c:strRef>
          </c:tx>
          <c:marker>
            <c:symbol val="none"/>
          </c:marker>
          <c:cat>
            <c:strRef>
              <c:f>Sheet2!$B$3:$Q$3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Sheet2!$B$4:$Q$4</c:f>
              <c:numCache>
                <c:formatCode>0.0</c:formatCode>
                <c:ptCount val="16"/>
                <c:pt idx="0">
                  <c:v>0.31031807602792882</c:v>
                </c:pt>
                <c:pt idx="1">
                  <c:v>3.1031807602792876</c:v>
                </c:pt>
                <c:pt idx="2">
                  <c:v>5.2754072924747888</c:v>
                </c:pt>
                <c:pt idx="3">
                  <c:v>5.4305663304887508</c:v>
                </c:pt>
                <c:pt idx="4">
                  <c:v>11.249030256012412</c:v>
                </c:pt>
                <c:pt idx="5">
                  <c:v>12.723041117145073</c:v>
                </c:pt>
                <c:pt idx="6">
                  <c:v>9.464701318851823</c:v>
                </c:pt>
                <c:pt idx="7">
                  <c:v>8.7664856477889881</c:v>
                </c:pt>
                <c:pt idx="8">
                  <c:v>9.8525989138867409</c:v>
                </c:pt>
                <c:pt idx="9">
                  <c:v>6.8269976726144295</c:v>
                </c:pt>
                <c:pt idx="10">
                  <c:v>6.9821567106283942</c:v>
                </c:pt>
                <c:pt idx="11">
                  <c:v>6.6718386346004674</c:v>
                </c:pt>
                <c:pt idx="12">
                  <c:v>4.7323506594259097</c:v>
                </c:pt>
                <c:pt idx="13">
                  <c:v>3.2583397982932514</c:v>
                </c:pt>
                <c:pt idx="14">
                  <c:v>2.6377036462373953</c:v>
                </c:pt>
                <c:pt idx="15">
                  <c:v>2.7152831652443754</c:v>
                </c:pt>
              </c:numCache>
            </c:numRef>
          </c:val>
        </c:ser>
        <c:ser>
          <c:idx val="1"/>
          <c:order val="1"/>
          <c:tx>
            <c:strRef>
              <c:f>Sheet2!$A$5</c:f>
              <c:strCache>
                <c:ptCount val="1"/>
                <c:pt idx="0">
                  <c:v>Firearm injuries  </c:v>
                </c:pt>
              </c:strCache>
            </c:strRef>
          </c:tx>
          <c:marker>
            <c:symbol val="none"/>
          </c:marker>
          <c:cat>
            <c:strRef>
              <c:f>Sheet2!$B$3:$Q$3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Sheet2!$B$5:$Q$5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8.3333333333333321</c:v>
                </c:pt>
                <c:pt idx="4">
                  <c:v>8.3333333333333321</c:v>
                </c:pt>
                <c:pt idx="5">
                  <c:v>8.3333333333333321</c:v>
                </c:pt>
                <c:pt idx="6">
                  <c:v>8.3333333333333321</c:v>
                </c:pt>
                <c:pt idx="7">
                  <c:v>8.3333333333333321</c:v>
                </c:pt>
                <c:pt idx="8">
                  <c:v>8.3333333333333321</c:v>
                </c:pt>
                <c:pt idx="9">
                  <c:v>25</c:v>
                </c:pt>
                <c:pt idx="10">
                  <c:v>0</c:v>
                </c:pt>
                <c:pt idx="11">
                  <c:v>0</c:v>
                </c:pt>
                <c:pt idx="12">
                  <c:v>16.666666666666664</c:v>
                </c:pt>
                <c:pt idx="13">
                  <c:v>0</c:v>
                </c:pt>
                <c:pt idx="14">
                  <c:v>8.3333333333333321</c:v>
                </c:pt>
                <c:pt idx="1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Sheet2!$A$6</c:f>
              <c:strCache>
                <c:ptCount val="1"/>
                <c:pt idx="0">
                  <c:v>Blast injuries  </c:v>
                </c:pt>
              </c:strCache>
            </c:strRef>
          </c:tx>
          <c:marker>
            <c:symbol val="none"/>
          </c:marker>
          <c:cat>
            <c:strRef>
              <c:f>Sheet2!$B$3:$Q$3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Sheet2!$B$6:$Q$6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14.285714285714286</c:v>
                </c:pt>
                <c:pt idx="5">
                  <c:v>14.285714285714286</c:v>
                </c:pt>
                <c:pt idx="6">
                  <c:v>14.285714285714286</c:v>
                </c:pt>
                <c:pt idx="7">
                  <c:v>14.285714285714286</c:v>
                </c:pt>
                <c:pt idx="8">
                  <c:v>0</c:v>
                </c:pt>
                <c:pt idx="9">
                  <c:v>0</c:v>
                </c:pt>
                <c:pt idx="10">
                  <c:v>14.285714285714286</c:v>
                </c:pt>
                <c:pt idx="11">
                  <c:v>14.285714285714286</c:v>
                </c:pt>
                <c:pt idx="12">
                  <c:v>0</c:v>
                </c:pt>
                <c:pt idx="13">
                  <c:v>14.285714285714286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Sheet2!$A$7</c:f>
              <c:strCache>
                <c:ptCount val="1"/>
                <c:pt idx="0">
                  <c:v>Noise/ vibration injuries  </c:v>
                </c:pt>
              </c:strCache>
            </c:strRef>
          </c:tx>
          <c:marker>
            <c:symbol val="none"/>
          </c:marker>
          <c:cat>
            <c:strRef>
              <c:f>Sheet2!$B$3:$Q$3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Sheet2!$B$7:$Q$7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5.8823529411764683</c:v>
                </c:pt>
                <c:pt idx="3">
                  <c:v>0</c:v>
                </c:pt>
                <c:pt idx="4">
                  <c:v>0</c:v>
                </c:pt>
                <c:pt idx="5">
                  <c:v>23.52941176470588</c:v>
                </c:pt>
                <c:pt idx="6">
                  <c:v>5.8823529411764683</c:v>
                </c:pt>
                <c:pt idx="7">
                  <c:v>11.76470588235294</c:v>
                </c:pt>
                <c:pt idx="8">
                  <c:v>17.64705882352942</c:v>
                </c:pt>
                <c:pt idx="9">
                  <c:v>0</c:v>
                </c:pt>
                <c:pt idx="10">
                  <c:v>5.8823529411764683</c:v>
                </c:pt>
                <c:pt idx="11">
                  <c:v>5.8823529411764683</c:v>
                </c:pt>
                <c:pt idx="12">
                  <c:v>0</c:v>
                </c:pt>
                <c:pt idx="13">
                  <c:v>5.8823529411764683</c:v>
                </c:pt>
                <c:pt idx="14">
                  <c:v>0</c:v>
                </c:pt>
                <c:pt idx="15">
                  <c:v>17.64705882352942</c:v>
                </c:pt>
              </c:numCache>
            </c:numRef>
          </c:val>
        </c:ser>
        <c:marker val="1"/>
        <c:axId val="107822080"/>
        <c:axId val="107849216"/>
      </c:lineChart>
      <c:catAx>
        <c:axId val="10782208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 b="1"/>
            </a:pPr>
            <a:endParaRPr lang="en-US"/>
          </a:p>
        </c:txPr>
        <c:crossAx val="107849216"/>
        <c:crosses val="autoZero"/>
        <c:auto val="1"/>
        <c:lblAlgn val="ctr"/>
        <c:lblOffset val="100"/>
      </c:catAx>
      <c:valAx>
        <c:axId val="10784921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7822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44927536231874"/>
          <c:y val="4.7859785599089266E-2"/>
          <c:w val="0.14085507246376811"/>
          <c:h val="0.89223223603073709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8992494359257774E-2"/>
          <c:y val="2.2028808898887638E-2"/>
          <c:w val="0.77505721324308219"/>
          <c:h val="0.84666088613923263"/>
        </c:manualLayout>
      </c:layout>
      <c:lineChart>
        <c:grouping val="standard"/>
        <c:ser>
          <c:idx val="0"/>
          <c:order val="0"/>
          <c:tx>
            <c:strRef>
              <c:f>Sheet2!$A$24</c:f>
              <c:strCache>
                <c:ptCount val="1"/>
                <c:pt idx="0">
                  <c:v>Animal bite</c:v>
                </c:pt>
              </c:strCache>
            </c:strRef>
          </c:tx>
          <c:marker>
            <c:symbol val="none"/>
          </c:marker>
          <c:cat>
            <c:strRef>
              <c:f>Sheet2!$B$23:$Q$23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Sheet2!$B$24:$Q$24</c:f>
              <c:numCache>
                <c:formatCode>0.0</c:formatCode>
                <c:ptCount val="16"/>
                <c:pt idx="0">
                  <c:v>0.16863406408094433</c:v>
                </c:pt>
                <c:pt idx="1">
                  <c:v>6.7664418212478914</c:v>
                </c:pt>
                <c:pt idx="2">
                  <c:v>9.9915682967959523</c:v>
                </c:pt>
                <c:pt idx="3">
                  <c:v>8.3052276559865135</c:v>
                </c:pt>
                <c:pt idx="4">
                  <c:v>6.2816188870151786</c:v>
                </c:pt>
                <c:pt idx="5">
                  <c:v>6.5978077571669447</c:v>
                </c:pt>
                <c:pt idx="6">
                  <c:v>6.4080944350758875</c:v>
                </c:pt>
                <c:pt idx="7">
                  <c:v>6.3448566610455286</c:v>
                </c:pt>
                <c:pt idx="8">
                  <c:v>7.6096121416526152</c:v>
                </c:pt>
                <c:pt idx="9">
                  <c:v>6.3659359190556453</c:v>
                </c:pt>
                <c:pt idx="10">
                  <c:v>7.7782462057335602</c:v>
                </c:pt>
                <c:pt idx="11">
                  <c:v>6.4291736930860033</c:v>
                </c:pt>
                <c:pt idx="12">
                  <c:v>6.6188870151770658</c:v>
                </c:pt>
                <c:pt idx="13">
                  <c:v>5.3119730185497467</c:v>
                </c:pt>
                <c:pt idx="14">
                  <c:v>4.3844856661045499</c:v>
                </c:pt>
                <c:pt idx="15">
                  <c:v>4.6374367622259678</c:v>
                </c:pt>
              </c:numCache>
            </c:numRef>
          </c:val>
        </c:ser>
        <c:ser>
          <c:idx val="1"/>
          <c:order val="1"/>
          <c:tx>
            <c:strRef>
              <c:f>Sheet2!$A$25</c:f>
              <c:strCache>
                <c:ptCount val="1"/>
                <c:pt idx="0">
                  <c:v>Animal attack</c:v>
                </c:pt>
              </c:strCache>
            </c:strRef>
          </c:tx>
          <c:marker>
            <c:symbol val="none"/>
          </c:marker>
          <c:cat>
            <c:strRef>
              <c:f>Sheet2!$B$23:$Q$23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Sheet2!$B$25:$Q$25</c:f>
              <c:numCache>
                <c:formatCode>0.0</c:formatCode>
                <c:ptCount val="16"/>
                <c:pt idx="0">
                  <c:v>0</c:v>
                </c:pt>
                <c:pt idx="1">
                  <c:v>10.447761194029848</c:v>
                </c:pt>
                <c:pt idx="2">
                  <c:v>11.940298507462686</c:v>
                </c:pt>
                <c:pt idx="3">
                  <c:v>9.9502487562189064</c:v>
                </c:pt>
                <c:pt idx="4">
                  <c:v>5.9701492537313445</c:v>
                </c:pt>
                <c:pt idx="5">
                  <c:v>6.9651741293532341</c:v>
                </c:pt>
                <c:pt idx="6">
                  <c:v>5.4726368159203984</c:v>
                </c:pt>
                <c:pt idx="7">
                  <c:v>5.9701492537313445</c:v>
                </c:pt>
                <c:pt idx="8">
                  <c:v>8.4577114427860707</c:v>
                </c:pt>
                <c:pt idx="9">
                  <c:v>5.9701492537313445</c:v>
                </c:pt>
                <c:pt idx="10">
                  <c:v>3.9800995024875636</c:v>
                </c:pt>
                <c:pt idx="11">
                  <c:v>6.9651741293532341</c:v>
                </c:pt>
                <c:pt idx="12">
                  <c:v>4.9751243781094496</c:v>
                </c:pt>
                <c:pt idx="13">
                  <c:v>3.9800995024875636</c:v>
                </c:pt>
                <c:pt idx="14">
                  <c:v>3.4825870646766179</c:v>
                </c:pt>
                <c:pt idx="15">
                  <c:v>5.4726368159203984</c:v>
                </c:pt>
              </c:numCache>
            </c:numRef>
          </c:val>
        </c:ser>
        <c:ser>
          <c:idx val="2"/>
          <c:order val="2"/>
          <c:tx>
            <c:strRef>
              <c:f>Sheet2!$A$26</c:f>
              <c:strCache>
                <c:ptCount val="1"/>
                <c:pt idx="0">
                  <c:v>Animal/ plant sting (nonvenomous)</c:v>
                </c:pt>
              </c:strCache>
            </c:strRef>
          </c:tx>
          <c:marker>
            <c:symbol val="none"/>
          </c:marker>
          <c:cat>
            <c:strRef>
              <c:f>Sheet2!$B$23:$Q$23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Sheet2!$B$26:$Q$26</c:f>
              <c:numCache>
                <c:formatCode>0.0</c:formatCode>
                <c:ptCount val="16"/>
                <c:pt idx="0">
                  <c:v>1.4925373134328357</c:v>
                </c:pt>
                <c:pt idx="1">
                  <c:v>5.9701492537313445</c:v>
                </c:pt>
                <c:pt idx="2">
                  <c:v>5.9701492537313445</c:v>
                </c:pt>
                <c:pt idx="3">
                  <c:v>11.940298507462686</c:v>
                </c:pt>
                <c:pt idx="4">
                  <c:v>7.4626865671641776</c:v>
                </c:pt>
                <c:pt idx="5">
                  <c:v>7.4626865671641776</c:v>
                </c:pt>
                <c:pt idx="6">
                  <c:v>5.9701492537313445</c:v>
                </c:pt>
                <c:pt idx="7">
                  <c:v>7.4626865671641776</c:v>
                </c:pt>
                <c:pt idx="8">
                  <c:v>7.4626865671641776</c:v>
                </c:pt>
                <c:pt idx="9">
                  <c:v>4.4776119402985071</c:v>
                </c:pt>
                <c:pt idx="10">
                  <c:v>10.447761194029848</c:v>
                </c:pt>
                <c:pt idx="11">
                  <c:v>4.4776119402985071</c:v>
                </c:pt>
                <c:pt idx="12">
                  <c:v>10.447761194029848</c:v>
                </c:pt>
                <c:pt idx="13">
                  <c:v>2.9850746268656714</c:v>
                </c:pt>
                <c:pt idx="14">
                  <c:v>5.9701492537313445</c:v>
                </c:pt>
                <c:pt idx="15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Sheet2!$A$27</c:f>
              <c:strCache>
                <c:ptCount val="1"/>
                <c:pt idx="0">
                  <c:v>Animal sting (venomous)</c:v>
                </c:pt>
              </c:strCache>
            </c:strRef>
          </c:tx>
          <c:marker>
            <c:symbol val="none"/>
          </c:marker>
          <c:cat>
            <c:strRef>
              <c:f>Sheet2!$B$23:$Q$23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Sheet2!$B$27:$Q$27</c:f>
              <c:numCache>
                <c:formatCode>0.0</c:formatCode>
                <c:ptCount val="16"/>
                <c:pt idx="0">
                  <c:v>0.19305019305019311</c:v>
                </c:pt>
                <c:pt idx="1">
                  <c:v>3.4749034749034742</c:v>
                </c:pt>
                <c:pt idx="2">
                  <c:v>5.7915057915057915</c:v>
                </c:pt>
                <c:pt idx="3">
                  <c:v>5.4054054054054053</c:v>
                </c:pt>
                <c:pt idx="4">
                  <c:v>6.5637065637065612</c:v>
                </c:pt>
                <c:pt idx="5">
                  <c:v>8.4942084942084932</c:v>
                </c:pt>
                <c:pt idx="6">
                  <c:v>7.7220077220077217</c:v>
                </c:pt>
                <c:pt idx="7">
                  <c:v>7.5289575289575277</c:v>
                </c:pt>
                <c:pt idx="8">
                  <c:v>8.1081081081081052</c:v>
                </c:pt>
                <c:pt idx="9">
                  <c:v>6.5637065637065612</c:v>
                </c:pt>
                <c:pt idx="10">
                  <c:v>7.9150579150579148</c:v>
                </c:pt>
                <c:pt idx="11">
                  <c:v>7.7220077220077217</c:v>
                </c:pt>
                <c:pt idx="12">
                  <c:v>7.3359073359073363</c:v>
                </c:pt>
                <c:pt idx="13">
                  <c:v>5.7915057915057915</c:v>
                </c:pt>
                <c:pt idx="14">
                  <c:v>5.0193050193050173</c:v>
                </c:pt>
                <c:pt idx="15">
                  <c:v>6.3706563706563708</c:v>
                </c:pt>
              </c:numCache>
            </c:numRef>
          </c:val>
        </c:ser>
        <c:marker val="1"/>
        <c:axId val="35014144"/>
        <c:axId val="35015680"/>
      </c:lineChart>
      <c:catAx>
        <c:axId val="3501414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2000" b="1"/>
            </a:pPr>
            <a:endParaRPr lang="en-US"/>
          </a:p>
        </c:txPr>
        <c:crossAx val="35015680"/>
        <c:crosses val="autoZero"/>
        <c:auto val="1"/>
        <c:lblAlgn val="ctr"/>
        <c:lblOffset val="100"/>
      </c:catAx>
      <c:valAx>
        <c:axId val="3501568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5014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15637518994323"/>
          <c:y val="5.9194788151481097E-2"/>
          <c:w val="0.15907169498549528"/>
          <c:h val="0.89351518560179954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9426056256242336E-2"/>
          <c:y val="2.1769646441253673E-2"/>
          <c:w val="0.80061075883213717"/>
          <c:h val="0.83051134784622482"/>
        </c:manualLayout>
      </c:layout>
      <c:lineChart>
        <c:grouping val="standard"/>
        <c:ser>
          <c:idx val="0"/>
          <c:order val="0"/>
          <c:tx>
            <c:strRef>
              <c:f>Sheet2!$A$31</c:f>
              <c:strCache>
                <c:ptCount val="1"/>
                <c:pt idx="0">
                  <c:v>Plant sting (venomous)  </c:v>
                </c:pt>
              </c:strCache>
            </c:strRef>
          </c:tx>
          <c:marker>
            <c:symbol val="none"/>
          </c:marker>
          <c:cat>
            <c:strRef>
              <c:f>Sheet2!$B$30:$Q$30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Sheet2!$B$31:$Q$31</c:f>
              <c:numCache>
                <c:formatCode>0.0</c:formatCode>
                <c:ptCount val="16"/>
                <c:pt idx="0">
                  <c:v>0</c:v>
                </c:pt>
                <c:pt idx="1">
                  <c:v>13.333333333333334</c:v>
                </c:pt>
                <c:pt idx="2">
                  <c:v>0</c:v>
                </c:pt>
                <c:pt idx="3">
                  <c:v>6.666666666666667</c:v>
                </c:pt>
                <c:pt idx="4">
                  <c:v>0</c:v>
                </c:pt>
                <c:pt idx="5">
                  <c:v>6.666666666666667</c:v>
                </c:pt>
                <c:pt idx="6">
                  <c:v>0</c:v>
                </c:pt>
                <c:pt idx="7">
                  <c:v>13.333333333333334</c:v>
                </c:pt>
                <c:pt idx="8">
                  <c:v>13.333333333333334</c:v>
                </c:pt>
                <c:pt idx="9">
                  <c:v>13.333333333333334</c:v>
                </c:pt>
                <c:pt idx="10">
                  <c:v>6.666666666666667</c:v>
                </c:pt>
                <c:pt idx="11">
                  <c:v>0</c:v>
                </c:pt>
                <c:pt idx="12">
                  <c:v>0</c:v>
                </c:pt>
                <c:pt idx="13">
                  <c:v>13.333333333333334</c:v>
                </c:pt>
                <c:pt idx="14">
                  <c:v>6.666666666666667</c:v>
                </c:pt>
                <c:pt idx="15">
                  <c:v>6.666666666666667</c:v>
                </c:pt>
              </c:numCache>
            </c:numRef>
          </c:val>
        </c:ser>
        <c:ser>
          <c:idx val="1"/>
          <c:order val="1"/>
          <c:tx>
            <c:strRef>
              <c:f>Sheet2!$A$32</c:f>
              <c:strCache>
                <c:ptCount val="1"/>
                <c:pt idx="0">
                  <c:v>Poisoning</c:v>
                </c:pt>
              </c:strCache>
            </c:strRef>
          </c:tx>
          <c:marker>
            <c:symbol val="none"/>
          </c:marker>
          <c:cat>
            <c:strRef>
              <c:f>Sheet2!$B$30:$Q$30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Sheet2!$B$32:$Q$32</c:f>
              <c:numCache>
                <c:formatCode>0.0</c:formatCode>
                <c:ptCount val="16"/>
                <c:pt idx="0">
                  <c:v>0.94786729857819951</c:v>
                </c:pt>
                <c:pt idx="1">
                  <c:v>10.584518167456551</c:v>
                </c:pt>
                <c:pt idx="2">
                  <c:v>1.8957345971563975</c:v>
                </c:pt>
                <c:pt idx="3">
                  <c:v>4.7393364928909971</c:v>
                </c:pt>
                <c:pt idx="4">
                  <c:v>28.278041074249597</c:v>
                </c:pt>
                <c:pt idx="5">
                  <c:v>14.218009478672982</c:v>
                </c:pt>
                <c:pt idx="6">
                  <c:v>9.7946287519747166</c:v>
                </c:pt>
                <c:pt idx="7">
                  <c:v>8.6887835703001581</c:v>
                </c:pt>
                <c:pt idx="8">
                  <c:v>6.0031595576619265</c:v>
                </c:pt>
                <c:pt idx="9">
                  <c:v>3.6334913112164302</c:v>
                </c:pt>
                <c:pt idx="10">
                  <c:v>3.0015797788309651</c:v>
                </c:pt>
                <c:pt idx="11">
                  <c:v>2.0537124802527638</c:v>
                </c:pt>
                <c:pt idx="12">
                  <c:v>2.2116903633491307</c:v>
                </c:pt>
                <c:pt idx="13">
                  <c:v>1.2638230647709319</c:v>
                </c:pt>
                <c:pt idx="14">
                  <c:v>0.78988941548183278</c:v>
                </c:pt>
                <c:pt idx="15">
                  <c:v>1.8957345971563975</c:v>
                </c:pt>
              </c:numCache>
            </c:numRef>
          </c:val>
        </c:ser>
        <c:ser>
          <c:idx val="2"/>
          <c:order val="2"/>
          <c:tx>
            <c:strRef>
              <c:f>Sheet2!$A$33</c:f>
              <c:strCache>
                <c:ptCount val="1"/>
                <c:pt idx="0">
                  <c:v>Drowning and submersion</c:v>
                </c:pt>
              </c:strCache>
            </c:strRef>
          </c:tx>
          <c:marker>
            <c:symbol val="none"/>
          </c:marker>
          <c:cat>
            <c:strRef>
              <c:f>Sheet2!$B$30:$Q$30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Sheet2!$B$33:$Q$33</c:f>
              <c:numCache>
                <c:formatCode>0.0</c:formatCode>
                <c:ptCount val="16"/>
                <c:pt idx="0">
                  <c:v>0</c:v>
                </c:pt>
                <c:pt idx="1">
                  <c:v>14.285714285714286</c:v>
                </c:pt>
                <c:pt idx="2">
                  <c:v>7.1428571428571415</c:v>
                </c:pt>
                <c:pt idx="3">
                  <c:v>7.1428571428571415</c:v>
                </c:pt>
                <c:pt idx="4">
                  <c:v>14.285714285714286</c:v>
                </c:pt>
                <c:pt idx="5">
                  <c:v>28.571428571428569</c:v>
                </c:pt>
                <c:pt idx="6">
                  <c:v>7.1428571428571415</c:v>
                </c:pt>
                <c:pt idx="7">
                  <c:v>7.1428571428571415</c:v>
                </c:pt>
                <c:pt idx="8">
                  <c:v>7.1428571428571415</c:v>
                </c:pt>
                <c:pt idx="9">
                  <c:v>7.1428571428571415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Sheet2!$A$34</c:f>
              <c:strCache>
                <c:ptCount val="1"/>
                <c:pt idx="0">
                  <c:v>Accidental threats to breathing</c:v>
                </c:pt>
              </c:strCache>
            </c:strRef>
          </c:tx>
          <c:marker>
            <c:symbol val="none"/>
          </c:marker>
          <c:cat>
            <c:strRef>
              <c:f>Sheet2!$B$30:$Q$30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Sheet2!$B$34:$Q$34</c:f>
              <c:numCache>
                <c:formatCode>0.0</c:formatCode>
                <c:ptCount val="16"/>
                <c:pt idx="0">
                  <c:v>11.111111111111105</c:v>
                </c:pt>
                <c:pt idx="1">
                  <c:v>22.222222222222207</c:v>
                </c:pt>
                <c:pt idx="2">
                  <c:v>11.111111111111105</c:v>
                </c:pt>
                <c:pt idx="3">
                  <c:v>0</c:v>
                </c:pt>
                <c:pt idx="4">
                  <c:v>11.111111111111105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11.111111111111105</c:v>
                </c:pt>
                <c:pt idx="9">
                  <c:v>22.222222222222207</c:v>
                </c:pt>
                <c:pt idx="10">
                  <c:v>0</c:v>
                </c:pt>
                <c:pt idx="11">
                  <c:v>0</c:v>
                </c:pt>
                <c:pt idx="12">
                  <c:v>11.111111111111105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marker val="1"/>
        <c:axId val="35042432"/>
        <c:axId val="35043968"/>
      </c:lineChart>
      <c:catAx>
        <c:axId val="350424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35043968"/>
        <c:crosses val="autoZero"/>
        <c:auto val="1"/>
        <c:lblAlgn val="ctr"/>
        <c:lblOffset val="100"/>
      </c:catAx>
      <c:valAx>
        <c:axId val="3504396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35042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19905697628516"/>
          <c:y val="3.4968967114404836E-2"/>
          <c:w val="0.15095138550159126"/>
          <c:h val="0.85947383047707293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0677579776212166E-2"/>
          <c:y val="2.8252405949256338E-2"/>
          <c:w val="0.75500126628908282"/>
          <c:h val="0.75796587926509218"/>
        </c:manualLayout>
      </c:layout>
      <c:lineChart>
        <c:grouping val="standard"/>
        <c:ser>
          <c:idx val="0"/>
          <c:order val="0"/>
          <c:tx>
            <c:strRef>
              <c:f>Sheet2!$A$38</c:f>
              <c:strCache>
                <c:ptCount val="1"/>
                <c:pt idx="0">
                  <c:v>Injuries due to forces of nature</c:v>
                </c:pt>
              </c:strCache>
            </c:strRef>
          </c:tx>
          <c:marker>
            <c:symbol val="none"/>
          </c:marker>
          <c:cat>
            <c:strRef>
              <c:f>Sheet2!$B$37:$Q$37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Sheet2!$B$38:$Q$38</c:f>
              <c:numCache>
                <c:formatCode>0.0</c:formatCode>
                <c:ptCount val="16"/>
                <c:pt idx="0">
                  <c:v>0</c:v>
                </c:pt>
                <c:pt idx="1">
                  <c:v>3.5714285714285707</c:v>
                </c:pt>
                <c:pt idx="2">
                  <c:v>3.5714285714285707</c:v>
                </c:pt>
                <c:pt idx="3">
                  <c:v>14.285714285714286</c:v>
                </c:pt>
                <c:pt idx="4">
                  <c:v>3.5714285714285707</c:v>
                </c:pt>
                <c:pt idx="5">
                  <c:v>7.1428571428571415</c:v>
                </c:pt>
                <c:pt idx="6">
                  <c:v>10.714285714285714</c:v>
                </c:pt>
                <c:pt idx="7">
                  <c:v>3.5714285714285707</c:v>
                </c:pt>
                <c:pt idx="8">
                  <c:v>17.857142857142851</c:v>
                </c:pt>
                <c:pt idx="9">
                  <c:v>0</c:v>
                </c:pt>
                <c:pt idx="10">
                  <c:v>10.714285714285714</c:v>
                </c:pt>
                <c:pt idx="11">
                  <c:v>10.714285714285714</c:v>
                </c:pt>
                <c:pt idx="12">
                  <c:v>7.1428571428571415</c:v>
                </c:pt>
                <c:pt idx="13">
                  <c:v>0</c:v>
                </c:pt>
                <c:pt idx="14">
                  <c:v>3.5714285714285707</c:v>
                </c:pt>
                <c:pt idx="15">
                  <c:v>3.5714285714285707</c:v>
                </c:pt>
              </c:numCache>
            </c:numRef>
          </c:val>
        </c:ser>
        <c:ser>
          <c:idx val="1"/>
          <c:order val="1"/>
          <c:tx>
            <c:strRef>
              <c:f>Sheet2!$A$39</c:f>
              <c:strCache>
                <c:ptCount val="1"/>
                <c:pt idx="0">
                  <c:v>Exposure to electric current  </c:v>
                </c:pt>
              </c:strCache>
            </c:strRef>
          </c:tx>
          <c:marker>
            <c:symbol val="none"/>
          </c:marker>
          <c:cat>
            <c:strRef>
              <c:f>Sheet2!$B$37:$Q$37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Sheet2!$B$39:$Q$39</c:f>
              <c:numCache>
                <c:formatCode>0.0</c:formatCode>
                <c:ptCount val="16"/>
                <c:pt idx="0">
                  <c:v>0</c:v>
                </c:pt>
                <c:pt idx="1">
                  <c:v>2.9411764705882342</c:v>
                </c:pt>
                <c:pt idx="2">
                  <c:v>14.705882352941179</c:v>
                </c:pt>
                <c:pt idx="3">
                  <c:v>8.8235294117647065</c:v>
                </c:pt>
                <c:pt idx="4">
                  <c:v>14.705882352941179</c:v>
                </c:pt>
                <c:pt idx="5">
                  <c:v>8.8235294117647065</c:v>
                </c:pt>
                <c:pt idx="6">
                  <c:v>11.76470588235294</c:v>
                </c:pt>
                <c:pt idx="7">
                  <c:v>5.8823529411764683</c:v>
                </c:pt>
                <c:pt idx="8">
                  <c:v>11.76470588235294</c:v>
                </c:pt>
                <c:pt idx="9">
                  <c:v>0</c:v>
                </c:pt>
                <c:pt idx="10">
                  <c:v>5.8823529411764683</c:v>
                </c:pt>
                <c:pt idx="11">
                  <c:v>5.8823529411764683</c:v>
                </c:pt>
                <c:pt idx="12">
                  <c:v>0</c:v>
                </c:pt>
                <c:pt idx="13">
                  <c:v>2.9411764705882342</c:v>
                </c:pt>
                <c:pt idx="14">
                  <c:v>0</c:v>
                </c:pt>
                <c:pt idx="15">
                  <c:v>5.8823529411764683</c:v>
                </c:pt>
              </c:numCache>
            </c:numRef>
          </c:val>
        </c:ser>
        <c:ser>
          <c:idx val="2"/>
          <c:order val="2"/>
          <c:tx>
            <c:strRef>
              <c:f>Sheet2!$A$40</c:f>
              <c:strCache>
                <c:ptCount val="1"/>
                <c:pt idx="0">
                  <c:v>Exposure to radiation  </c:v>
                </c:pt>
              </c:strCache>
            </c:strRef>
          </c:tx>
          <c:marker>
            <c:symbol val="none"/>
          </c:marker>
          <c:cat>
            <c:strRef>
              <c:f>Sheet2!$B$37:$Q$37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Sheet2!$B$40:$Q$40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100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Sheet2!$A$41</c:f>
              <c:strCache>
                <c:ptCount val="1"/>
                <c:pt idx="0">
                  <c:v>Exposure to excessive heat/ cold (man-made)</c:v>
                </c:pt>
              </c:strCache>
            </c:strRef>
          </c:tx>
          <c:marker>
            <c:symbol val="none"/>
          </c:marker>
          <c:cat>
            <c:strRef>
              <c:f>Sheet2!$B$37:$Q$37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Sheet2!$B$41:$Q$41</c:f>
              <c:numCache>
                <c:formatCode>0.0</c:formatCode>
                <c:ptCount val="16"/>
                <c:pt idx="0">
                  <c:v>0</c:v>
                </c:pt>
                <c:pt idx="1">
                  <c:v>24.137931034482769</c:v>
                </c:pt>
                <c:pt idx="2">
                  <c:v>6.8965517241379306</c:v>
                </c:pt>
                <c:pt idx="3">
                  <c:v>0</c:v>
                </c:pt>
                <c:pt idx="4">
                  <c:v>6.8965517241379306</c:v>
                </c:pt>
                <c:pt idx="5">
                  <c:v>17.241379310344829</c:v>
                </c:pt>
                <c:pt idx="6">
                  <c:v>3.4482758620689653</c:v>
                </c:pt>
                <c:pt idx="7">
                  <c:v>10.344827586206897</c:v>
                </c:pt>
                <c:pt idx="8">
                  <c:v>6.8965517241379306</c:v>
                </c:pt>
                <c:pt idx="9">
                  <c:v>6.8965517241379306</c:v>
                </c:pt>
                <c:pt idx="10">
                  <c:v>0</c:v>
                </c:pt>
                <c:pt idx="11">
                  <c:v>6.8965517241379306</c:v>
                </c:pt>
                <c:pt idx="12">
                  <c:v>0</c:v>
                </c:pt>
                <c:pt idx="13">
                  <c:v>0</c:v>
                </c:pt>
                <c:pt idx="14">
                  <c:v>3.4482758620689653</c:v>
                </c:pt>
                <c:pt idx="15">
                  <c:v>6.8965517241379306</c:v>
                </c:pt>
              </c:numCache>
            </c:numRef>
          </c:val>
        </c:ser>
        <c:marker val="1"/>
        <c:axId val="35066624"/>
        <c:axId val="35068160"/>
      </c:lineChart>
      <c:catAx>
        <c:axId val="3506662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800" b="1"/>
            </a:pPr>
            <a:endParaRPr lang="en-US"/>
          </a:p>
        </c:txPr>
        <c:crossAx val="35068160"/>
        <c:crosses val="autoZero"/>
        <c:auto val="1"/>
        <c:lblAlgn val="ctr"/>
        <c:lblOffset val="100"/>
      </c:catAx>
      <c:valAx>
        <c:axId val="3506816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3506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07602339181308"/>
          <c:y val="3.5811592828004959E-2"/>
          <c:w val="0.15915204678362579"/>
          <c:h val="0.91632862157290562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7331731838604951E-2"/>
          <c:y val="2.3723332660340542E-2"/>
          <c:w val="0.75729391876862862"/>
          <c:h val="0.81530082778114277"/>
        </c:manualLayout>
      </c:layout>
      <c:lineChart>
        <c:grouping val="standard"/>
        <c:ser>
          <c:idx val="0"/>
          <c:order val="0"/>
          <c:tx>
            <c:strRef>
              <c:f>Sheet2!$A$45</c:f>
              <c:strCache>
                <c:ptCount val="1"/>
                <c:pt idx="0">
                  <c:v>Exposure to smoke/ fire/ flame  </c:v>
                </c:pt>
              </c:strCache>
            </c:strRef>
          </c:tx>
          <c:marker>
            <c:symbol val="none"/>
          </c:marker>
          <c:cat>
            <c:strRef>
              <c:f>Sheet2!$B$44:$Q$44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Sheet2!$B$45:$Q$45</c:f>
              <c:numCache>
                <c:formatCode>0.0</c:formatCode>
                <c:ptCount val="16"/>
                <c:pt idx="0">
                  <c:v>0</c:v>
                </c:pt>
                <c:pt idx="1">
                  <c:v>12.820512820512819</c:v>
                </c:pt>
                <c:pt idx="2">
                  <c:v>10.256410256410259</c:v>
                </c:pt>
                <c:pt idx="3">
                  <c:v>7.6923076923076925</c:v>
                </c:pt>
                <c:pt idx="4">
                  <c:v>7.6923076923076925</c:v>
                </c:pt>
                <c:pt idx="5">
                  <c:v>10.256410256410259</c:v>
                </c:pt>
                <c:pt idx="6">
                  <c:v>7.6923076923076925</c:v>
                </c:pt>
                <c:pt idx="7">
                  <c:v>10.256410256410259</c:v>
                </c:pt>
                <c:pt idx="8">
                  <c:v>7.6923076923076925</c:v>
                </c:pt>
                <c:pt idx="9">
                  <c:v>5.1282051282051277</c:v>
                </c:pt>
                <c:pt idx="10">
                  <c:v>12.820512820512819</c:v>
                </c:pt>
                <c:pt idx="11">
                  <c:v>5.1282051282051277</c:v>
                </c:pt>
                <c:pt idx="12">
                  <c:v>2.5641025641025648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Sheet2!$A$46</c:f>
              <c:strCache>
                <c:ptCount val="1"/>
                <c:pt idx="0">
                  <c:v>Exposure to heat and hot substances </c:v>
                </c:pt>
              </c:strCache>
            </c:strRef>
          </c:tx>
          <c:marker>
            <c:symbol val="none"/>
          </c:marker>
          <c:cat>
            <c:strRef>
              <c:f>Sheet2!$B$44:$Q$44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Sheet2!$B$46:$Q$46</c:f>
              <c:numCache>
                <c:formatCode>0.0</c:formatCode>
                <c:ptCount val="16"/>
                <c:pt idx="0">
                  <c:v>4.5977011494252853</c:v>
                </c:pt>
                <c:pt idx="1">
                  <c:v>20.689655172413794</c:v>
                </c:pt>
                <c:pt idx="2">
                  <c:v>9.1954022988505741</c:v>
                </c:pt>
                <c:pt idx="3">
                  <c:v>3.4482758620689653</c:v>
                </c:pt>
                <c:pt idx="4">
                  <c:v>10.344827586206897</c:v>
                </c:pt>
                <c:pt idx="5">
                  <c:v>4.5977011494252853</c:v>
                </c:pt>
                <c:pt idx="6">
                  <c:v>5.7471264367816088</c:v>
                </c:pt>
                <c:pt idx="7">
                  <c:v>4.5977011494252853</c:v>
                </c:pt>
                <c:pt idx="8">
                  <c:v>5.7471264367816088</c:v>
                </c:pt>
                <c:pt idx="9">
                  <c:v>6.8965517241379306</c:v>
                </c:pt>
                <c:pt idx="10">
                  <c:v>4.5977011494252853</c:v>
                </c:pt>
                <c:pt idx="11">
                  <c:v>1.1494252873563218</c:v>
                </c:pt>
                <c:pt idx="12">
                  <c:v>3.4482758620689653</c:v>
                </c:pt>
                <c:pt idx="13">
                  <c:v>5.7471264367816088</c:v>
                </c:pt>
                <c:pt idx="14">
                  <c:v>5.7471264367816088</c:v>
                </c:pt>
                <c:pt idx="15">
                  <c:v>3.4482758620689653</c:v>
                </c:pt>
              </c:numCache>
            </c:numRef>
          </c:val>
        </c:ser>
        <c:ser>
          <c:idx val="2"/>
          <c:order val="2"/>
          <c:tx>
            <c:strRef>
              <c:f>Sheet2!$A$47</c:f>
              <c:strCache>
                <c:ptCount val="1"/>
                <c:pt idx="0">
                  <c:v>Exposure to acid/corrosives  </c:v>
                </c:pt>
              </c:strCache>
            </c:strRef>
          </c:tx>
          <c:marker>
            <c:symbol val="none"/>
          </c:marker>
          <c:cat>
            <c:strRef>
              <c:f>Sheet2!$B$44:$Q$44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Sheet2!$B$47:$Q$47</c:f>
              <c:numCache>
                <c:formatCode>0.0</c:formatCode>
                <c:ptCount val="16"/>
                <c:pt idx="0">
                  <c:v>0</c:v>
                </c:pt>
                <c:pt idx="1">
                  <c:v>3.6363636363636354</c:v>
                </c:pt>
                <c:pt idx="2">
                  <c:v>1.8181818181818181</c:v>
                </c:pt>
                <c:pt idx="3">
                  <c:v>1.8181818181818181</c:v>
                </c:pt>
                <c:pt idx="4">
                  <c:v>14.545454545454549</c:v>
                </c:pt>
                <c:pt idx="5">
                  <c:v>12.72727272727272</c:v>
                </c:pt>
                <c:pt idx="6">
                  <c:v>16.363636363636356</c:v>
                </c:pt>
                <c:pt idx="7">
                  <c:v>10.909090909090912</c:v>
                </c:pt>
                <c:pt idx="8">
                  <c:v>10.909090909090912</c:v>
                </c:pt>
                <c:pt idx="9">
                  <c:v>10.909090909090912</c:v>
                </c:pt>
                <c:pt idx="10">
                  <c:v>5.4545454545454515</c:v>
                </c:pt>
                <c:pt idx="11">
                  <c:v>1.8181818181818181</c:v>
                </c:pt>
                <c:pt idx="12">
                  <c:v>3.6363636363636354</c:v>
                </c:pt>
                <c:pt idx="13">
                  <c:v>1.8181818181818181</c:v>
                </c:pt>
                <c:pt idx="14">
                  <c:v>0</c:v>
                </c:pt>
                <c:pt idx="15">
                  <c:v>3.6363636363636354</c:v>
                </c:pt>
              </c:numCache>
            </c:numRef>
          </c:val>
        </c:ser>
        <c:ser>
          <c:idx val="3"/>
          <c:order val="3"/>
          <c:tx>
            <c:strRef>
              <c:f>Sheet2!$A$48</c:f>
              <c:strCache>
                <c:ptCount val="1"/>
                <c:pt idx="0">
                  <c:v>Others</c:v>
                </c:pt>
              </c:strCache>
            </c:strRef>
          </c:tx>
          <c:marker>
            <c:symbol val="none"/>
          </c:marker>
          <c:cat>
            <c:strRef>
              <c:f>Sheet2!$B$44:$Q$44</c:f>
              <c:strCache>
                <c:ptCount val="16"/>
                <c:pt idx="0">
                  <c:v>&lt; 1</c:v>
                </c:pt>
                <c:pt idx="1">
                  <c:v>1-5y</c:v>
                </c:pt>
                <c:pt idx="2">
                  <c:v>5-10y</c:v>
                </c:pt>
                <c:pt idx="3">
                  <c:v>10-15y</c:v>
                </c:pt>
                <c:pt idx="4">
                  <c:v>15 - 20</c:v>
                </c:pt>
                <c:pt idx="5">
                  <c:v>20 - 25</c:v>
                </c:pt>
                <c:pt idx="6">
                  <c:v>25 - 30</c:v>
                </c:pt>
                <c:pt idx="7">
                  <c:v>30 - 35</c:v>
                </c:pt>
                <c:pt idx="8">
                  <c:v>35 - 40</c:v>
                </c:pt>
                <c:pt idx="9">
                  <c:v>40 - 45</c:v>
                </c:pt>
                <c:pt idx="10">
                  <c:v>45 - 50</c:v>
                </c:pt>
                <c:pt idx="11">
                  <c:v>50 - 55</c:v>
                </c:pt>
                <c:pt idx="12">
                  <c:v>55 - 60</c:v>
                </c:pt>
                <c:pt idx="13">
                  <c:v>60 - 65</c:v>
                </c:pt>
                <c:pt idx="14">
                  <c:v>65 - 70</c:v>
                </c:pt>
                <c:pt idx="15">
                  <c:v>&gt; 70</c:v>
                </c:pt>
              </c:strCache>
            </c:strRef>
          </c:cat>
          <c:val>
            <c:numRef>
              <c:f>Sheet2!$B$48:$Q$48</c:f>
              <c:numCache>
                <c:formatCode>0.0</c:formatCode>
                <c:ptCount val="16"/>
                <c:pt idx="0">
                  <c:v>0.72202166064981999</c:v>
                </c:pt>
                <c:pt idx="1">
                  <c:v>21.299638989169669</c:v>
                </c:pt>
                <c:pt idx="2">
                  <c:v>8.6642599277978309</c:v>
                </c:pt>
                <c:pt idx="3">
                  <c:v>6.1371841155234659</c:v>
                </c:pt>
                <c:pt idx="4">
                  <c:v>7.2202166064981945</c:v>
                </c:pt>
                <c:pt idx="5">
                  <c:v>7.9422382671480145</c:v>
                </c:pt>
                <c:pt idx="6">
                  <c:v>6.4981949458483754</c:v>
                </c:pt>
                <c:pt idx="7">
                  <c:v>8.6642599277978309</c:v>
                </c:pt>
                <c:pt idx="8">
                  <c:v>6.8592057761732859</c:v>
                </c:pt>
                <c:pt idx="9">
                  <c:v>2.5270758122743682</c:v>
                </c:pt>
                <c:pt idx="10">
                  <c:v>8.3032490974729267</c:v>
                </c:pt>
                <c:pt idx="11">
                  <c:v>4.3321299638989155</c:v>
                </c:pt>
                <c:pt idx="12">
                  <c:v>5.0541516245487355</c:v>
                </c:pt>
                <c:pt idx="13">
                  <c:v>3.6101083032490973</c:v>
                </c:pt>
                <c:pt idx="14">
                  <c:v>1.4440433212996391</c:v>
                </c:pt>
                <c:pt idx="15">
                  <c:v>0.72202166064981999</c:v>
                </c:pt>
              </c:numCache>
            </c:numRef>
          </c:val>
        </c:ser>
        <c:marker val="1"/>
        <c:axId val="35086720"/>
        <c:axId val="35088256"/>
      </c:lineChart>
      <c:catAx>
        <c:axId val="3508672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2000" b="1"/>
            </a:pPr>
            <a:endParaRPr lang="en-US"/>
          </a:p>
        </c:txPr>
        <c:crossAx val="35088256"/>
        <c:crosses val="autoZero"/>
        <c:auto val="1"/>
        <c:lblAlgn val="ctr"/>
        <c:lblOffset val="100"/>
      </c:catAx>
      <c:valAx>
        <c:axId val="35088256"/>
        <c:scaling>
          <c:orientation val="minMax"/>
        </c:scaling>
        <c:axPos val="l"/>
        <c:majorGridlines/>
        <c:numFmt formatCode="0.0" sourceLinked="1"/>
        <c:tickLblPos val="nextTo"/>
        <c:crossAx val="35086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24805373904552"/>
          <c:y val="0.15284945151086896"/>
          <c:w val="0.17875194626095464"/>
          <c:h val="0.847150548489131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Place of occurrence of injury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Sheet4!$B$2</c:f>
              <c:strCache>
                <c:ptCount val="1"/>
                <c:pt idx="0">
                  <c:v>No </c:v>
                </c:pt>
              </c:strCache>
            </c:strRef>
          </c:tx>
          <c:cat>
            <c:strRef>
              <c:f>Sheet4!$A$3:$A$14</c:f>
              <c:strCache>
                <c:ptCount val="12"/>
                <c:pt idx="0">
                  <c:v>Home  </c:v>
                </c:pt>
                <c:pt idx="1">
                  <c:v>Residential institution </c:v>
                </c:pt>
                <c:pt idx="2">
                  <c:v>Educational institution </c:v>
                </c:pt>
                <c:pt idx="3">
                  <c:v>Public administrative area </c:v>
                </c:pt>
                <c:pt idx="4">
                  <c:v>Sports and athletic area  </c:v>
                </c:pt>
                <c:pt idx="5">
                  <c:v>Leisure/ recreational area  </c:v>
                </c:pt>
                <c:pt idx="6">
                  <c:v>Street/ road/ highway  </c:v>
                </c:pt>
                <c:pt idx="7">
                  <c:v>Other transport area (Water/ Air) </c:v>
                </c:pt>
                <c:pt idx="8">
                  <c:v>Trade &amp; service area </c:v>
                </c:pt>
                <c:pt idx="9">
                  <c:v>Occupational setting </c:v>
                </c:pt>
                <c:pt idx="10">
                  <c:v>Other specified places  </c:v>
                </c:pt>
                <c:pt idx="11">
                  <c:v>Unknown  </c:v>
                </c:pt>
              </c:strCache>
            </c:strRef>
          </c:cat>
          <c:val>
            <c:numRef>
              <c:f>Sheet4!$B$3:$B$14</c:f>
              <c:numCache>
                <c:formatCode>General</c:formatCode>
                <c:ptCount val="12"/>
                <c:pt idx="0">
                  <c:v>4469</c:v>
                </c:pt>
                <c:pt idx="1">
                  <c:v>676</c:v>
                </c:pt>
                <c:pt idx="2">
                  <c:v>267</c:v>
                </c:pt>
                <c:pt idx="3">
                  <c:v>307</c:v>
                </c:pt>
                <c:pt idx="4">
                  <c:v>205</c:v>
                </c:pt>
                <c:pt idx="5">
                  <c:v>274</c:v>
                </c:pt>
                <c:pt idx="6">
                  <c:v>3325</c:v>
                </c:pt>
                <c:pt idx="7">
                  <c:v>179</c:v>
                </c:pt>
                <c:pt idx="8">
                  <c:v>364</c:v>
                </c:pt>
                <c:pt idx="9">
                  <c:v>550</c:v>
                </c:pt>
                <c:pt idx="10">
                  <c:v>117</c:v>
                </c:pt>
                <c:pt idx="11">
                  <c:v>3026</c:v>
                </c:pt>
              </c:numCache>
            </c:numRef>
          </c:val>
        </c:ser>
        <c:dLbls>
          <c:showVal val="1"/>
        </c:dLbls>
        <c:overlap val="-25"/>
        <c:axId val="35145600"/>
        <c:axId val="35147136"/>
      </c:barChart>
      <c:catAx>
        <c:axId val="35145600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35147136"/>
        <c:crosses val="autoZero"/>
        <c:auto val="1"/>
        <c:lblAlgn val="ctr"/>
        <c:lblOffset val="100"/>
      </c:catAx>
      <c:valAx>
        <c:axId val="35147136"/>
        <c:scaling>
          <c:orientation val="minMax"/>
        </c:scaling>
        <c:delete val="1"/>
        <c:axPos val="l"/>
        <c:numFmt formatCode="General" sourceLinked="1"/>
        <c:tickLblPos val="none"/>
        <c:crossAx val="35145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Time of injury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Sheet3!$C$4</c:f>
              <c:strCache>
                <c:ptCount val="1"/>
                <c:pt idx="0">
                  <c:v>No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Sheet3!$B$5:$B$8</c:f>
              <c:strCache>
                <c:ptCount val="4"/>
                <c:pt idx="0">
                  <c:v>12.01 – 06.00 am</c:v>
                </c:pt>
                <c:pt idx="1">
                  <c:v>06.01 – 12.00 noon</c:v>
                </c:pt>
                <c:pt idx="2">
                  <c:v>12.01 – 06.00 pm</c:v>
                </c:pt>
                <c:pt idx="3">
                  <c:v>06.01 – 12.00 mid night</c:v>
                </c:pt>
              </c:strCache>
            </c:strRef>
          </c:cat>
          <c:val>
            <c:numRef>
              <c:f>Sheet3!$C$5:$C$8</c:f>
              <c:numCache>
                <c:formatCode>General</c:formatCode>
                <c:ptCount val="4"/>
                <c:pt idx="0">
                  <c:v>322</c:v>
                </c:pt>
                <c:pt idx="1">
                  <c:v>2216</c:v>
                </c:pt>
                <c:pt idx="2">
                  <c:v>2214</c:v>
                </c:pt>
                <c:pt idx="3">
                  <c:v>1254</c:v>
                </c:pt>
              </c:numCache>
            </c:numRef>
          </c:val>
        </c:ser>
        <c:dLbls>
          <c:showVal val="1"/>
        </c:dLbls>
        <c:overlap val="-25"/>
        <c:axId val="35167616"/>
        <c:axId val="35206272"/>
      </c:barChart>
      <c:catAx>
        <c:axId val="351676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5206272"/>
        <c:crosses val="autoZero"/>
        <c:auto val="1"/>
        <c:lblAlgn val="ctr"/>
        <c:lblOffset val="100"/>
      </c:catAx>
      <c:valAx>
        <c:axId val="35206272"/>
        <c:scaling>
          <c:orientation val="minMax"/>
        </c:scaling>
        <c:delete val="1"/>
        <c:axPos val="l"/>
        <c:numFmt formatCode="General" sourceLinked="1"/>
        <c:tickLblPos val="none"/>
        <c:crossAx val="351676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title>
      <c:tx>
        <c:rich>
          <a:bodyPr/>
          <a:lstStyle/>
          <a:p>
            <a:pPr>
              <a:defRPr/>
            </a:pPr>
            <a:r>
              <a:rPr lang="en-US"/>
              <a:t>What was the victim doing at the time of injury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Sheet5!$A$3:$A$11</c:f>
              <c:strCache>
                <c:ptCount val="9"/>
                <c:pt idx="0">
                  <c:v>While engaged in educational activity  </c:v>
                </c:pt>
                <c:pt idx="1">
                  <c:v>While engaged in sports activity  </c:v>
                </c:pt>
                <c:pt idx="2">
                  <c:v>While engaged in leisure activity  </c:v>
                </c:pt>
                <c:pt idx="3">
                  <c:v>While working for income  </c:v>
                </c:pt>
                <c:pt idx="4">
                  <c:v>While travelling  </c:v>
                </c:pt>
                <c:pt idx="5">
                  <c:v>While engaged in other type of activity  </c:v>
                </c:pt>
                <c:pt idx="6">
                  <c:v>While resting, sleeping, eating or engaging in other vital activities </c:v>
                </c:pt>
                <c:pt idx="7">
                  <c:v>Others </c:v>
                </c:pt>
                <c:pt idx="8">
                  <c:v>Unknown  </c:v>
                </c:pt>
              </c:strCache>
            </c:strRef>
          </c:cat>
          <c:val>
            <c:numRef>
              <c:f>Sheet5!$B$3:$B$11</c:f>
              <c:numCache>
                <c:formatCode>General</c:formatCode>
                <c:ptCount val="9"/>
                <c:pt idx="0">
                  <c:v>141</c:v>
                </c:pt>
                <c:pt idx="1">
                  <c:v>417</c:v>
                </c:pt>
                <c:pt idx="2">
                  <c:v>2645</c:v>
                </c:pt>
                <c:pt idx="3">
                  <c:v>1256</c:v>
                </c:pt>
                <c:pt idx="4">
                  <c:v>2645</c:v>
                </c:pt>
                <c:pt idx="5">
                  <c:v>1139</c:v>
                </c:pt>
                <c:pt idx="6">
                  <c:v>528</c:v>
                </c:pt>
                <c:pt idx="7">
                  <c:v>165</c:v>
                </c:pt>
                <c:pt idx="8">
                  <c:v>3549</c:v>
                </c:pt>
              </c:numCache>
            </c:numRef>
          </c:val>
        </c:ser>
        <c:dLbls>
          <c:showVal val="1"/>
        </c:dLbls>
        <c:overlap val="-25"/>
        <c:axId val="35239040"/>
        <c:axId val="35240576"/>
      </c:barChart>
      <c:catAx>
        <c:axId val="35239040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5240576"/>
        <c:crosses val="autoZero"/>
        <c:auto val="1"/>
        <c:lblAlgn val="ctr"/>
        <c:lblOffset val="100"/>
      </c:catAx>
      <c:valAx>
        <c:axId val="35240576"/>
        <c:scaling>
          <c:orientation val="minMax"/>
        </c:scaling>
        <c:delete val="1"/>
        <c:axPos val="l"/>
        <c:numFmt formatCode="General" sourceLinked="1"/>
        <c:tickLblPos val="none"/>
        <c:crossAx val="35239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EFF17-7753-4F46-A87A-DBF716FF5D7C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771C0-537D-4198-B7A9-20093D3E0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5CE3-7E92-4BB1-AC97-72985EF6159E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39B2-7742-488E-80A0-B06054B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5CE3-7E92-4BB1-AC97-72985EF6159E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39B2-7742-488E-80A0-B06054B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5CE3-7E92-4BB1-AC97-72985EF6159E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39B2-7742-488E-80A0-B06054B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5CE3-7E92-4BB1-AC97-72985EF6159E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39B2-7742-488E-80A0-B06054B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5CE3-7E92-4BB1-AC97-72985EF6159E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39B2-7742-488E-80A0-B06054B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5CE3-7E92-4BB1-AC97-72985EF6159E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39B2-7742-488E-80A0-B06054B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5CE3-7E92-4BB1-AC97-72985EF6159E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39B2-7742-488E-80A0-B06054B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5CE3-7E92-4BB1-AC97-72985EF6159E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39B2-7742-488E-80A0-B06054B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5CE3-7E92-4BB1-AC97-72985EF6159E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39B2-7742-488E-80A0-B06054B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5CE3-7E92-4BB1-AC97-72985EF6159E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39B2-7742-488E-80A0-B06054B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5CE3-7E92-4BB1-AC97-72985EF6159E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39B2-7742-488E-80A0-B06054B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E5CE3-7E92-4BB1-AC97-72985EF6159E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739B2-7742-488E-80A0-B06054B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33400"/>
          </a:xfrm>
        </p:spPr>
        <p:txBody>
          <a:bodyPr>
            <a:noAutofit/>
          </a:bodyPr>
          <a:lstStyle/>
          <a:p>
            <a:r>
              <a:rPr lang="si-LK" sz="3200" b="1" u="sng" dirty="0" smtClean="0"/>
              <a:t>බෝනොවන රෝග වැලැක්වීම හා පාලනය සඳහා ඔබේ ප්‍රවේශය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si-LK" sz="2400" b="1" dirty="0" smtClean="0">
                <a:solidFill>
                  <a:srgbClr val="FF0000"/>
                </a:solidFill>
              </a:rPr>
              <a:t>පෙළඹවීම් සිදු කිරීම</a:t>
            </a:r>
          </a:p>
          <a:p>
            <a:pPr marL="514350" indent="-514350"/>
            <a:r>
              <a:rPr lang="si-LK" sz="2000" b="1" dirty="0" smtClean="0"/>
              <a:t>පාසැල් හා පෙර පාසැල් දරුවන්ගේ නිවැරදි පෝෂණය හා ක්‍රියාකාරී දිවි පැවැත්ම සඳහා විදුහල්පතිවරුන්/ගුරුවරුන් හා පෙර පාසැල් ගුරුවරුන් විසින් දරුවන් පෙළඹවීම </a:t>
            </a:r>
          </a:p>
          <a:p>
            <a:pPr marL="514350" indent="-514350"/>
            <a:r>
              <a:rPr lang="si-LK" sz="2000" b="1" dirty="0" smtClean="0"/>
              <a:t>සුවතා මංතීරු, ක්‍රීඩා කිරීමේ ස්ථාන අළුතින් පිහිටුවීමට හෝ පවත්වාගෙන යාම සඳහා නිලධාරීන් හා දේශපාලන අධිකාරිය පෙළඹවීම</a:t>
            </a:r>
          </a:p>
          <a:p>
            <a:pPr marL="514350" indent="-514350"/>
            <a:r>
              <a:rPr lang="si-LK" sz="2000" b="1" dirty="0" smtClean="0"/>
              <a:t>සෞඛ්‍යමත් ආහාර හා පාන වර්ග නිශ්පාදනය සඳහා ප්‍රාදේශීය ආහාර නිශ්පාදන කරුවන් පෙළඹවීම</a:t>
            </a:r>
          </a:p>
          <a:p>
            <a:pPr marL="514350" indent="-514350"/>
            <a:r>
              <a:rPr lang="si-LK" sz="2000" b="1" dirty="0" smtClean="0"/>
              <a:t>දුම්වැටි වලින් තොර කලාප ඇති කිරීම සඳහා ග්‍රාමීය නායකත්වය පෙළඹවීම</a:t>
            </a:r>
          </a:p>
          <a:p>
            <a:pPr marL="514350" indent="-514350"/>
            <a:r>
              <a:rPr lang="si-LK" sz="2000" b="1" dirty="0" smtClean="0"/>
              <a:t>බෝනොවන රෝග වැලැක්වීම සඳහා මුදල් ආයෝජනයට දේශපාලන අධිකාරිය පෙළඹවීම</a:t>
            </a:r>
          </a:p>
          <a:p>
            <a:pPr marL="514350" indent="-514350"/>
            <a:r>
              <a:rPr lang="si-LK" sz="2000" b="1" dirty="0" smtClean="0"/>
              <a:t>බෝනොවන රෝග වැලැක්වීමේ වැඩ කටයුතු සඳහා ආගමික හා ග්‍රාමීය නායකත්වය පෙළඹවීම</a:t>
            </a:r>
          </a:p>
          <a:p>
            <a:pPr marL="514350" indent="-514350"/>
            <a:endParaRPr lang="si-LK" sz="2400" dirty="0" smtClean="0"/>
          </a:p>
          <a:p>
            <a:pPr marL="514350" indent="-51435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304800"/>
          <a:ext cx="86868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04800"/>
          <a:ext cx="8991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0"/>
          <a:ext cx="89154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04800" y="228600"/>
          <a:ext cx="85344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381000" y="304800"/>
          <a:ext cx="84582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i-LK" dirty="0" smtClean="0"/>
              <a:t>නිවසේ දී අනතුරු අවම කිරීමට - පිරික්සුම් පත</a:t>
            </a:r>
          </a:p>
          <a:p>
            <a:r>
              <a:rPr lang="si-LK" dirty="0" smtClean="0"/>
              <a:t>පාසැල්/පෙර පාසැල්</a:t>
            </a:r>
          </a:p>
          <a:p>
            <a:r>
              <a:rPr lang="si-LK" dirty="0" smtClean="0"/>
              <a:t>රැකියා ස්ථාන/කර්මාන්ත ශාලා</a:t>
            </a:r>
          </a:p>
          <a:p>
            <a:r>
              <a:rPr lang="si-LK" dirty="0" smtClean="0"/>
              <a:t>මහා මාර්ග</a:t>
            </a:r>
          </a:p>
          <a:p>
            <a:r>
              <a:rPr lang="si-LK" dirty="0" smtClean="0"/>
              <a:t>ප්‍රථමාධාර පිළිබඳ මූලික දැනීම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457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i-LK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වැලැක්වීම හා පාලනය සඳහා ඔබේ ප්‍රවේශය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i-LK" sz="2400" b="1" dirty="0" smtClean="0">
                <a:solidFill>
                  <a:srgbClr val="FF0000"/>
                </a:solidFill>
              </a:rPr>
              <a:t>2. අවදානම් සාධක අඩු කිරීම</a:t>
            </a:r>
          </a:p>
          <a:p>
            <a:pPr>
              <a:buFont typeface="Wingdings" pitchFamily="2" charset="2"/>
              <a:buChar char="q"/>
            </a:pPr>
            <a:r>
              <a:rPr lang="si-LK" sz="2400" b="1" dirty="0" smtClean="0"/>
              <a:t>සෞඛ්‍යමත් ආහාර රටාවක් ප්‍රවර්ධනය කිරීම</a:t>
            </a:r>
          </a:p>
          <a:p>
            <a:pPr>
              <a:buNone/>
            </a:pPr>
            <a:r>
              <a:rPr lang="si-LK" sz="2000" b="1" dirty="0" smtClean="0"/>
              <a:t>(ප්‍රජාව,තරුණ කණ්ඩායම්,පෙර පාසැල් ගුරුවරුන්,පාසැල් දරුවන්, දෙමව්පියන්, වැඩකරන ජනතාව නිවැරදි ආහාර රටාව සඳහා බලගැන්වීම - සීනි,ලුණු,පිටි,තෙල් </a:t>
            </a:r>
            <a:r>
              <a:rPr lang="si-LK" sz="2000" b="1" u="sng" dirty="0" smtClean="0"/>
              <a:t>අඩු </a:t>
            </a:r>
            <a:r>
              <a:rPr lang="si-LK" sz="2000" b="1" dirty="0" smtClean="0"/>
              <a:t>හා එළවළු පළතුරු </a:t>
            </a:r>
            <a:r>
              <a:rPr lang="si-LK" sz="2000" b="1" u="sng" dirty="0" smtClean="0"/>
              <a:t>වැඩි</a:t>
            </a:r>
            <a:r>
              <a:rPr lang="si-LK" sz="2000" b="1" dirty="0" smtClean="0"/>
              <a:t>)</a:t>
            </a:r>
          </a:p>
          <a:p>
            <a:r>
              <a:rPr lang="si-LK" sz="2000" b="1" dirty="0" smtClean="0"/>
              <a:t>ගම්මාන/පාසැල්/රැකියා ස්ථාන ආදිය සෞඛ්‍යමත් ආහාර සුලබව හා ලබා ගත හැකි ස්ථාන බවට පත් කිරීම (පාසැල් හා රැකියා ස්ථාන වල ආපන ශාලා)</a:t>
            </a:r>
          </a:p>
          <a:p>
            <a:r>
              <a:rPr lang="si-LK" sz="2000" b="1" dirty="0" smtClean="0"/>
              <a:t>අඩු මුදලට එළවළු හා පළතුරු ලබා ගත හැකි ක්‍රමවේද හා ස්ථාන ස්ථාපනය කිරීම</a:t>
            </a:r>
          </a:p>
          <a:p>
            <a:r>
              <a:rPr lang="si-LK" sz="2000" b="1" dirty="0" smtClean="0"/>
              <a:t>අවශ්‍ය එළවළු පළතුරු ගම්මානය තුලම වගා කර ගැනීමට මෙන්ම ඒවා ගම්මානයේම පිරිසට අඩු මුදලට අලෙවි කිරීම සඳහා ක්‍රමවේද සැකසීම</a:t>
            </a:r>
          </a:p>
          <a:p>
            <a:r>
              <a:rPr lang="si-LK" sz="2000" b="1" dirty="0" smtClean="0"/>
              <a:t>ගෙවතුවගාව/ තරඟ</a:t>
            </a:r>
          </a:p>
          <a:p>
            <a:r>
              <a:rPr lang="si-LK" sz="2000" b="1" dirty="0" smtClean="0"/>
              <a:t>පැල වර්ග හා බීජ බෙදා දීම</a:t>
            </a:r>
          </a:p>
          <a:p>
            <a:r>
              <a:rPr lang="si-LK" sz="2000" b="1" dirty="0" smtClean="0"/>
              <a:t>සෞඛ්‍යමත් ආහාර ප්‍රදර්ශන හා තරඟ </a:t>
            </a:r>
          </a:p>
          <a:p>
            <a:r>
              <a:rPr lang="si-LK" sz="2000" b="1" dirty="0" smtClean="0"/>
              <a:t>සෞඛ්‍යමත් ආහාර වට්ටෝරු නිර්මාණය </a:t>
            </a:r>
          </a:p>
          <a:p>
            <a:r>
              <a:rPr lang="si-LK" sz="2000" b="1" dirty="0" smtClean="0"/>
              <a:t>සෞඛ්‍යමත් ආහාර විකිණීම සඳහා ස්ථාන ස්ථාපිත කිරීම</a:t>
            </a:r>
          </a:p>
          <a:p>
            <a:endParaRPr lang="si-LK" sz="2000" dirty="0" smtClean="0"/>
          </a:p>
          <a:p>
            <a:endParaRPr lang="si-L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i-LK" sz="2400" b="1" dirty="0" smtClean="0">
                <a:solidFill>
                  <a:srgbClr val="FF0000"/>
                </a:solidFill>
              </a:rPr>
              <a:t>2. අවදානම් සාධක අඩු කිරීම</a:t>
            </a:r>
          </a:p>
          <a:p>
            <a:pPr>
              <a:buFont typeface="Wingdings" pitchFamily="2" charset="2"/>
              <a:buChar char="q"/>
            </a:pPr>
            <a:r>
              <a:rPr lang="si-LK" sz="2400" b="1" dirty="0" smtClean="0"/>
              <a:t>ක්‍රියාශිලී දිවිය ප්‍රවර්ධනය</a:t>
            </a:r>
          </a:p>
          <a:p>
            <a:r>
              <a:rPr lang="si-LK" sz="2000" b="1" dirty="0" smtClean="0"/>
              <a:t>(ප්‍රජාව,තරුණ කණ්ඩායම්,පෙර පාසැල් ගුරුවරුන්,පාසැල් දරුවන්, දෙමව්පියන්, වැඩකරන ජනතාව බලගැන්වීම)</a:t>
            </a:r>
          </a:p>
          <a:p>
            <a:r>
              <a:rPr lang="si-LK" sz="2000" b="1" dirty="0" smtClean="0"/>
              <a:t>සුවතා මංතීරු, ක්‍රීඩා කිරීමේ ස්ථාන ඇති කිරීම</a:t>
            </a:r>
          </a:p>
          <a:p>
            <a:r>
              <a:rPr lang="si-LK" sz="2000" b="1" dirty="0" smtClean="0"/>
              <a:t>පාපන්දු/පැසි පන්දු වැනි විවිධ ක්‍රීඩා සිදු කිරීම සඳහා ප්‍රජාව බලගැන්වීම</a:t>
            </a:r>
          </a:p>
          <a:p>
            <a:pPr>
              <a:buNone/>
            </a:pPr>
            <a:endParaRPr lang="si-LK" sz="2400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si-LK" sz="2400" b="1" dirty="0" smtClean="0"/>
              <a:t>දුම් බීම අවම කිරීම</a:t>
            </a:r>
          </a:p>
          <a:p>
            <a:pPr marL="514350" indent="-514350"/>
            <a:r>
              <a:rPr lang="si-LK" sz="2000" b="1" dirty="0" smtClean="0"/>
              <a:t>දුම් බීමේ ආදිනව පිළිබඳ ප්‍රජාව,තරුණ කණ්ඩායම්,පෙර පාසැල් ගුරුවරුන්,පාසැල් දරුවන්, දෙමව්පියන්, වැඩකරන ජනතාව දැනුමින් බලගැන්වීම</a:t>
            </a:r>
          </a:p>
          <a:p>
            <a:pPr marL="514350" indent="-514350"/>
            <a:r>
              <a:rPr lang="si-LK" sz="2000" b="1" dirty="0" smtClean="0"/>
              <a:t>ග්‍රාමීය/ආගමික/සෞඛ්‍ය නායකත්වය එක්ව දුම් වැටි වලින් තොර කලාප ඇති කිරීම</a:t>
            </a:r>
          </a:p>
          <a:p>
            <a:pPr marL="514350" indent="-514350"/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i-LK" sz="2400" b="1" dirty="0" smtClean="0">
                <a:solidFill>
                  <a:srgbClr val="FF0000"/>
                </a:solidFill>
              </a:rPr>
              <a:t>2. අවදානම් සාධක අඩු කිරීම</a:t>
            </a:r>
          </a:p>
          <a:p>
            <a:pPr>
              <a:buFont typeface="Wingdings" pitchFamily="2" charset="2"/>
              <a:buChar char="q"/>
            </a:pPr>
            <a:r>
              <a:rPr lang="si-LK" sz="2400" b="1" dirty="0" smtClean="0"/>
              <a:t>සෞඛ්‍යමත් හැසිරීම් රටා ප්‍රවර්දනය</a:t>
            </a:r>
          </a:p>
          <a:p>
            <a:r>
              <a:rPr lang="si-LK" sz="2000" b="1" dirty="0" smtClean="0"/>
              <a:t>සෞඛ්‍යමත් ගම්මාන පිහිටුවීම (සුරක්‍ෂිත පුරවර)</a:t>
            </a:r>
          </a:p>
          <a:p>
            <a:r>
              <a:rPr lang="si-LK" sz="2000" b="1" dirty="0" smtClean="0"/>
              <a:t>සෞඛ්‍යමත් පාසැල් ඇති කිරීම</a:t>
            </a:r>
          </a:p>
          <a:p>
            <a:endParaRPr lang="si-LK" sz="2000" b="1" dirty="0" smtClean="0"/>
          </a:p>
          <a:p>
            <a:pPr>
              <a:buNone/>
            </a:pPr>
            <a:r>
              <a:rPr lang="si-LK" sz="2400" b="1" dirty="0" smtClean="0">
                <a:solidFill>
                  <a:srgbClr val="FF0000"/>
                </a:solidFill>
              </a:rPr>
              <a:t>3. බෝනොවන රෝග කලින් හදුනා ගැනීම හා ප්‍රතිකාර ලබා දීම</a:t>
            </a:r>
          </a:p>
          <a:p>
            <a:r>
              <a:rPr lang="si-LK" sz="2000" b="1" dirty="0" smtClean="0"/>
              <a:t>ප්‍රජාව හා වැඩ කරන ජනතාව බෝනොවන රෝග කලින් හඳුනා ගැනීමේ වැදගත්කම හා ඒ සඳහා සුව දිවි මධ්‍යස්ථාන ඇති බවට දැනුමින් සන්නද්ධ කිරීම</a:t>
            </a:r>
          </a:p>
          <a:p>
            <a:r>
              <a:rPr lang="si-LK" sz="2000" b="1" dirty="0" smtClean="0"/>
              <a:t>දැනටමත් බෝනොවන රෝග හදුනා ගැනීමේ පරීක්‍ෂණවලට යොමු නොවූ ජනතාව ඒ සඳහා යොමු කිරීමට ක්‍රමවේදයක් සැකසීම</a:t>
            </a:r>
          </a:p>
          <a:p>
            <a:r>
              <a:rPr lang="si-LK" sz="2000" b="1" dirty="0" smtClean="0"/>
              <a:t>රාජකාරී ස්ථාන වල බෝනොවන රෝග හදුනා ගැනීමේ වැඩසටහන් පැවැත්වීම</a:t>
            </a:r>
          </a:p>
          <a:p>
            <a:r>
              <a:rPr lang="si-LK" sz="2000" b="1" dirty="0" smtClean="0"/>
              <a:t>හඳුනා ගත් රෝගීන්ට අඛණ්ඩ ප්‍රතිකාර ලබා ගැනීමේ වැදගත්කම පිළිබදව දැනුමින් බලගැන්වීම</a:t>
            </a:r>
          </a:p>
          <a:p>
            <a:endParaRPr lang="si-LK" sz="2000" b="1" dirty="0" smtClean="0"/>
          </a:p>
          <a:p>
            <a:pPr>
              <a:buNone/>
            </a:pPr>
            <a:r>
              <a:rPr lang="si-LK" sz="2400" b="1" dirty="0" smtClean="0">
                <a:solidFill>
                  <a:srgbClr val="FF0000"/>
                </a:solidFill>
              </a:rPr>
              <a:t>4. අධීක්‍ෂණය හා ඇගයිම</a:t>
            </a:r>
          </a:p>
          <a:p>
            <a:r>
              <a:rPr lang="si-LK" sz="2000" b="1" dirty="0" smtClean="0"/>
              <a:t>ප්‍රගතිය පිළිබඳව පවත්වන සාකච්ඡා</a:t>
            </a:r>
          </a:p>
          <a:p>
            <a:pPr>
              <a:buNone/>
            </a:pPr>
            <a:endParaRPr lang="si-LK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si-LK" b="1" dirty="0" smtClean="0"/>
              <a:t>තීව්‍ර බෝනොවන රෝග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i-LK" b="1" dirty="0" smtClean="0"/>
              <a:t>අවස්ථාවට උචිත සිහියෙන් </a:t>
            </a:r>
          </a:p>
          <a:p>
            <a:pPr>
              <a:buNone/>
            </a:pPr>
            <a:r>
              <a:rPr lang="si-LK" b="1" dirty="0" smtClean="0"/>
              <a:t>කටයුතු නොකිරීම</a:t>
            </a:r>
            <a:endParaRPr lang="en-US" b="1" dirty="0"/>
          </a:p>
        </p:txBody>
      </p:sp>
      <p:sp>
        <p:nvSpPr>
          <p:cNvPr id="4" name="Right Arrow 3"/>
          <p:cNvSpPr/>
          <p:nvPr/>
        </p:nvSpPr>
        <p:spPr>
          <a:xfrm>
            <a:off x="5029200" y="19050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1752600"/>
            <a:ext cx="2667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3200" b="1" dirty="0" smtClean="0"/>
              <a:t>හදිසි අනතුරු</a:t>
            </a:r>
          </a:p>
          <a:p>
            <a:pPr>
              <a:buFont typeface="Wingdings" pitchFamily="2" charset="2"/>
              <a:buChar char="Ø"/>
            </a:pPr>
            <a:r>
              <a:rPr lang="si-LK" sz="2000" b="1" dirty="0" smtClean="0"/>
              <a:t>මාර්ග අනතුරු</a:t>
            </a:r>
          </a:p>
          <a:p>
            <a:pPr>
              <a:buFont typeface="Wingdings" pitchFamily="2" charset="2"/>
              <a:buChar char="Ø"/>
            </a:pPr>
            <a:r>
              <a:rPr lang="si-LK" sz="2000" b="1" dirty="0" smtClean="0"/>
              <a:t>වැටීම්</a:t>
            </a:r>
          </a:p>
          <a:p>
            <a:pPr>
              <a:buFont typeface="Wingdings" pitchFamily="2" charset="2"/>
              <a:buChar char="Ø"/>
            </a:pPr>
            <a:r>
              <a:rPr lang="si-LK" sz="2000" b="1" dirty="0" smtClean="0"/>
              <a:t>පහරදීම්</a:t>
            </a:r>
          </a:p>
          <a:p>
            <a:pPr>
              <a:buFont typeface="Wingdings" pitchFamily="2" charset="2"/>
              <a:buChar char="Ø"/>
            </a:pPr>
            <a:r>
              <a:rPr lang="si-LK" sz="2000" b="1" dirty="0" smtClean="0"/>
              <a:t>කැපීම්</a:t>
            </a:r>
          </a:p>
          <a:p>
            <a:pPr>
              <a:buFont typeface="Wingdings" pitchFamily="2" charset="2"/>
              <a:buChar char="Ø"/>
            </a:pPr>
            <a:r>
              <a:rPr lang="si-LK" sz="2000" b="1" dirty="0" smtClean="0"/>
              <a:t>සතුන් සපා කෑම්</a:t>
            </a:r>
          </a:p>
          <a:p>
            <a:pPr>
              <a:buFont typeface="Wingdings" pitchFamily="2" charset="2"/>
              <a:buChar char="Ø"/>
            </a:pPr>
            <a:r>
              <a:rPr lang="si-LK" sz="2000" b="1" dirty="0" smtClean="0"/>
              <a:t>විෂවීම්</a:t>
            </a:r>
          </a:p>
          <a:p>
            <a:pPr>
              <a:buFont typeface="Wingdings" pitchFamily="2" charset="2"/>
              <a:buChar char="Ø"/>
            </a:pPr>
            <a:r>
              <a:rPr lang="si-LK" sz="2000" b="1" dirty="0" smtClean="0"/>
              <a:t>දියේ ගිලීම්</a:t>
            </a:r>
          </a:p>
          <a:p>
            <a:pPr>
              <a:buFont typeface="Wingdings" pitchFamily="2" charset="2"/>
              <a:buChar char="Ø"/>
            </a:pPr>
            <a:r>
              <a:rPr lang="si-LK" sz="2000" b="1" dirty="0" smtClean="0"/>
              <a:t>සිය දිවි හානි කර ගැනීම්</a:t>
            </a: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52400"/>
          <a:ext cx="85344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52400" y="228600"/>
          <a:ext cx="8763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228600"/>
          <a:ext cx="86868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52400"/>
          <a:ext cx="8610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1873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බෝනොවන රෝග වැලැක්වීම හා පාලනය සඳහා ඔබේ ප්‍රවේශය</vt:lpstr>
      <vt:lpstr>Slide 2</vt:lpstr>
      <vt:lpstr>Slide 3</vt:lpstr>
      <vt:lpstr>Slide 4</vt:lpstr>
      <vt:lpstr>තීව්‍ර බෝනොවන රෝග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බෝනොවන රෝග මෙහෙයුම් කමිටුව</dc:title>
  <dc:creator>User</dc:creator>
  <cp:lastModifiedBy>User</cp:lastModifiedBy>
  <cp:revision>59</cp:revision>
  <dcterms:created xsi:type="dcterms:W3CDTF">2018-05-08T09:08:23Z</dcterms:created>
  <dcterms:modified xsi:type="dcterms:W3CDTF">2018-06-25T04:54:35Z</dcterms:modified>
</cp:coreProperties>
</file>